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e Vietnam" panose="020B0604020202020204" charset="0"/>
      <p:regular r:id="rId9"/>
    </p:embeddedFont>
    <p:embeddedFont>
      <p:font typeface="Be Vietnam Bold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nva Sans" panose="020B0604020202020204" charset="0"/>
      <p:regular r:id="rId16"/>
    </p:embeddedFont>
    <p:embeddedFont>
      <p:font typeface="IBM Plex Sans" panose="020B0503050203000203" pitchFamily="3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5" autoAdjust="0"/>
  </p:normalViewPr>
  <p:slideViewPr>
    <p:cSldViewPr>
      <p:cViewPr varScale="1">
        <p:scale>
          <a:sx n="56" d="100"/>
          <a:sy n="56" d="100"/>
        </p:scale>
        <p:origin x="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700000">
            <a:off x="4226452" y="2785792"/>
            <a:ext cx="16909587" cy="611819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151921"/>
            <a:ext cx="11078006" cy="759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0"/>
              </a:lnSpc>
            </a:pPr>
            <a:r>
              <a:rPr lang="en-US" sz="11534">
                <a:solidFill>
                  <a:srgbClr val="F8F8F8"/>
                </a:solidFill>
                <a:latin typeface="Be Vietnam"/>
              </a:rPr>
              <a:t>THERMAL POWER IN</a:t>
            </a:r>
          </a:p>
          <a:p>
            <a:pPr>
              <a:lnSpc>
                <a:spcPts val="11880"/>
              </a:lnSpc>
            </a:pPr>
            <a:r>
              <a:rPr lang="en-US" sz="11534">
                <a:solidFill>
                  <a:srgbClr val="F8F8F8"/>
                </a:solidFill>
                <a:latin typeface="Be Vietnam"/>
              </a:rPr>
              <a:t>NUCLEAR </a:t>
            </a:r>
          </a:p>
          <a:p>
            <a:pPr>
              <a:lnSpc>
                <a:spcPts val="11880"/>
              </a:lnSpc>
            </a:pPr>
            <a:r>
              <a:rPr lang="en-US" sz="11534">
                <a:solidFill>
                  <a:srgbClr val="F8F8F8"/>
                </a:solidFill>
                <a:latin typeface="Be Vietnam"/>
              </a:rPr>
              <a:t>PROPULSION</a:t>
            </a:r>
          </a:p>
          <a:p>
            <a:pPr>
              <a:lnSpc>
                <a:spcPts val="11880"/>
              </a:lnSpc>
            </a:pPr>
            <a:endParaRPr lang="en-US" sz="11534">
              <a:solidFill>
                <a:srgbClr val="F8F8F8"/>
              </a:solidFill>
              <a:latin typeface="Be Vietnam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7190741" y="0"/>
            <a:ext cx="1097259" cy="170075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29876" y="0"/>
            <a:ext cx="2040901" cy="17007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25426" y="15376"/>
            <a:ext cx="1685375" cy="168537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3326901" y="7908952"/>
            <a:ext cx="3932399" cy="2698697"/>
            <a:chOff x="0" y="0"/>
            <a:chExt cx="5243198" cy="3598262"/>
          </a:xfrm>
        </p:grpSpPr>
        <p:sp>
          <p:nvSpPr>
            <p:cNvPr id="9" name="TextBox 9"/>
            <p:cNvSpPr txBox="1"/>
            <p:nvPr/>
          </p:nvSpPr>
          <p:spPr>
            <a:xfrm>
              <a:off x="0" y="3023514"/>
              <a:ext cx="5243198" cy="574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09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5243198" cy="510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r">
                <a:lnSpc>
                  <a:spcPts val="3157"/>
                </a:lnSpc>
                <a:spcBef>
                  <a:spcPct val="0"/>
                </a:spcBef>
              </a:pPr>
              <a:r>
                <a:rPr lang="en-US" sz="2428" u="none" spc="211">
                  <a:solidFill>
                    <a:srgbClr val="F8F8F8"/>
                  </a:solidFill>
                  <a:latin typeface="Be Vietnam Bold"/>
                </a:rPr>
                <a:t>PRESENTED BY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76104"/>
              <a:ext cx="5243198" cy="1191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09"/>
                </a:lnSpc>
              </a:pPr>
              <a:r>
                <a:rPr lang="en-US" sz="2649">
                  <a:solidFill>
                    <a:srgbClr val="F8F8F8"/>
                  </a:solidFill>
                  <a:latin typeface="IBM Plex Sans"/>
                </a:rPr>
                <a:t>Shannon Moore</a:t>
              </a:r>
            </a:p>
            <a:p>
              <a:pPr algn="r">
                <a:lnSpc>
                  <a:spcPts val="3709"/>
                </a:lnSpc>
              </a:pPr>
              <a:r>
                <a:rPr lang="en-US" sz="2649">
                  <a:solidFill>
                    <a:srgbClr val="F8F8F8"/>
                  </a:solidFill>
                  <a:latin typeface="IBM Plex Sans"/>
                </a:rPr>
                <a:t>Hayden West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077835"/>
            <a:ext cx="663194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F8F8F8"/>
                </a:solidFill>
                <a:latin typeface="IBM Plex Sans"/>
              </a:rPr>
              <a:t>Investigating centrifugal nuclear thermal rocket propulsion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9386458"/>
            <a:ext cx="3357419" cy="38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</a:pPr>
            <a:r>
              <a:rPr lang="en-US" sz="2236">
                <a:solidFill>
                  <a:srgbClr val="F8F8F8"/>
                </a:solidFill>
                <a:latin typeface="Canva Sans"/>
              </a:rPr>
              <a:t>Mentor: Dr. Darrel Smith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01362" y="1821626"/>
            <a:ext cx="5783477" cy="603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5"/>
              </a:lnSpc>
            </a:pPr>
            <a:r>
              <a:rPr lang="en-US" sz="1753">
                <a:solidFill>
                  <a:srgbClr val="F8F8F8"/>
                </a:solidFill>
                <a:latin typeface="Canva Sans"/>
              </a:rPr>
              <a:t>Embry-Riddle Aeronautical University College of Arts and Sciences, Department of Physics and Astronomy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5644">
            <a:off x="8650276" y="4518343"/>
            <a:ext cx="15465517" cy="559570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69378" y="2304552"/>
            <a:ext cx="10851137" cy="8084687"/>
            <a:chOff x="0" y="0"/>
            <a:chExt cx="14468182" cy="1077958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14468182" cy="72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98"/>
                </a:lnSpc>
                <a:spcBef>
                  <a:spcPct val="0"/>
                </a:spcBef>
              </a:pPr>
              <a:r>
                <a:rPr lang="en-US" sz="3581">
                  <a:solidFill>
                    <a:srgbClr val="2667FF"/>
                  </a:solidFill>
                  <a:latin typeface="Be Vietnam"/>
                </a:rPr>
                <a:t>Chemical/ Traditional  Propulsion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23114"/>
              <a:ext cx="14468182" cy="582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Heating agent = propellant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660646"/>
              <a:ext cx="14468182" cy="72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98"/>
                </a:lnSpc>
                <a:spcBef>
                  <a:spcPct val="0"/>
                </a:spcBef>
              </a:pPr>
              <a:r>
                <a:rPr lang="en-US" sz="3581">
                  <a:solidFill>
                    <a:srgbClr val="2667FF"/>
                  </a:solidFill>
                  <a:latin typeface="Be Vietnam"/>
                </a:rPr>
                <a:t>Nuclear Thermal Propulsion (NTP)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783760"/>
              <a:ext cx="14468182" cy="245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Heating agent = Solid core rocket with U-235 and U-238</a:t>
              </a:r>
            </a:p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Propellant = Hydrogen, for example</a:t>
              </a:r>
            </a:p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Temperature ~ 1500K</a:t>
              </a:r>
            </a:p>
            <a:p>
              <a:pPr>
                <a:lnSpc>
                  <a:spcPts val="3761"/>
                </a:lnSpc>
              </a:pPr>
              <a:endParaRPr lang="en-US" sz="2686">
                <a:solidFill>
                  <a:srgbClr val="01003B"/>
                </a:solidFill>
                <a:latin typeface="IBM Plex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197806"/>
              <a:ext cx="14468182" cy="725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4298"/>
                </a:lnSpc>
                <a:spcBef>
                  <a:spcPct val="0"/>
                </a:spcBef>
              </a:pPr>
              <a:r>
                <a:rPr lang="en-US" sz="3581">
                  <a:solidFill>
                    <a:srgbClr val="2667FF"/>
                  </a:solidFill>
                  <a:latin typeface="Be Vietnam"/>
                </a:rPr>
                <a:t>Centrifugal Nuclear Thermal Propulsion (CNTP)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320920"/>
              <a:ext cx="14468182" cy="2458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Heating agent = Liquid core rocket with U-235 and U-238 (19% / 81%)</a:t>
              </a:r>
            </a:p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Propellant = Hydrogen, Ammonia, for example</a:t>
              </a:r>
            </a:p>
            <a:p>
              <a:pPr>
                <a:lnSpc>
                  <a:spcPts val="3761"/>
                </a:lnSpc>
              </a:pPr>
              <a:r>
                <a:rPr lang="en-US" sz="2686">
                  <a:solidFill>
                    <a:srgbClr val="01003B"/>
                  </a:solidFill>
                  <a:latin typeface="IBM Plex Sans"/>
                </a:rPr>
                <a:t>Temperature ~5000K</a:t>
              </a:r>
            </a:p>
            <a:p>
              <a:pPr>
                <a:lnSpc>
                  <a:spcPts val="3761"/>
                </a:lnSpc>
              </a:pPr>
              <a:endParaRPr lang="en-US" sz="2686">
                <a:solidFill>
                  <a:srgbClr val="01003B"/>
                </a:solidFill>
                <a:latin typeface="IBM Plex San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69378" y="1019175"/>
            <a:ext cx="168267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01003B"/>
                </a:solidFill>
                <a:latin typeface="Be Vietnam Bold"/>
              </a:rPr>
              <a:t>Chemical vs NTP vs CNTP Propulsion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9060" y="8030141"/>
            <a:ext cx="19151870" cy="9114142"/>
            <a:chOff x="0" y="0"/>
            <a:chExt cx="25535827" cy="121521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383530"/>
              <a:ext cx="14103200" cy="1138512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8512"/>
            <a:stretch>
              <a:fillRect/>
            </a:stretch>
          </p:blipFill>
          <p:spPr>
            <a:xfrm>
              <a:off x="14774539" y="0"/>
              <a:ext cx="10761288" cy="1215218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90201" y="4173771"/>
            <a:ext cx="9107598" cy="385637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76984" y="1019175"/>
            <a:ext cx="13134032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>
                <a:solidFill>
                  <a:srgbClr val="01003B"/>
                </a:solidFill>
                <a:latin typeface="Be Vietnam Bold"/>
              </a:rPr>
              <a:t>Design and Configuration of a CNTP Rocket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90201" y="8011091"/>
            <a:ext cx="9107598" cy="251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1"/>
              </a:lnSpc>
            </a:pPr>
            <a:r>
              <a:rPr lang="en-US" sz="743">
                <a:solidFill>
                  <a:srgbClr val="01003B"/>
                </a:solidFill>
                <a:latin typeface="Canva Sans"/>
              </a:rPr>
              <a:t>Fisher, Ethan, et al. “Centrifuge Layout and Propellant Flow Path.” CNTR: Explanation of Propellant Flow and Description of Initial Experiments, University of Alabama Huntsville, Mar. 2021. Accessed Apr. 2023.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" r="145" b="7"/>
          <a:stretch>
            <a:fillRect/>
          </a:stretch>
        </p:blipFill>
        <p:spPr>
          <a:xfrm>
            <a:off x="174358" y="5415704"/>
            <a:ext cx="10626894" cy="445258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69378" y="1019175"/>
            <a:ext cx="16826716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01003B"/>
                </a:solidFill>
                <a:latin typeface="Be Vietnam Bold"/>
              </a:rPr>
              <a:t>Modeling a Single Cell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263950">
            <a:off x="8483415" y="-2269118"/>
            <a:ext cx="15465517" cy="5595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l="4500"/>
          <a:stretch>
            <a:fillRect/>
          </a:stretch>
        </p:blipFill>
        <p:spPr>
          <a:xfrm>
            <a:off x="10801252" y="5415704"/>
            <a:ext cx="7368833" cy="445258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5075" y="2566493"/>
            <a:ext cx="3617922" cy="2339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808" lvl="1" indent="-479404">
              <a:lnSpc>
                <a:spcPts val="6217"/>
              </a:lnSpc>
              <a:buFont typeface="Arial"/>
              <a:buChar char="•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Bubbles</a:t>
            </a:r>
          </a:p>
          <a:p>
            <a:pPr marL="958808" lvl="1" indent="-479404">
              <a:lnSpc>
                <a:spcPts val="6217"/>
              </a:lnSpc>
              <a:buFont typeface="Arial"/>
              <a:buChar char="•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Heat</a:t>
            </a:r>
          </a:p>
          <a:p>
            <a:pPr marL="958808" lvl="1" indent="-479404" algn="ctr">
              <a:lnSpc>
                <a:spcPts val="6217"/>
              </a:lnSpc>
              <a:buFont typeface="Arial"/>
              <a:buChar char="•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Mass Flow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4358" y="9868292"/>
            <a:ext cx="11374785" cy="19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9"/>
              </a:lnSpc>
              <a:spcBef>
                <a:spcPct val="0"/>
              </a:spcBef>
            </a:pPr>
            <a:r>
              <a:rPr lang="en-US" sz="1299">
                <a:solidFill>
                  <a:srgbClr val="01003B"/>
                </a:solidFill>
                <a:latin typeface="Be Vietnam"/>
              </a:rPr>
              <a:t>Jarrett , Michael, et al. “Thermohydraulic Analysis and Startup Conditions of a Centrifugal Nuclear Thermal Rocket.” 2021, Accessed 6 Feb. 2023.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555892">
            <a:off x="10831981" y="3920115"/>
            <a:ext cx="19151870" cy="9114142"/>
            <a:chOff x="0" y="0"/>
            <a:chExt cx="25535827" cy="1215218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383530"/>
              <a:ext cx="14103200" cy="1138512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28512"/>
            <a:stretch>
              <a:fillRect/>
            </a:stretch>
          </p:blipFill>
          <p:spPr>
            <a:xfrm>
              <a:off x="14774539" y="0"/>
              <a:ext cx="10761288" cy="12152189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1028700" y="1019175"/>
            <a:ext cx="15875711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01003B"/>
                </a:solidFill>
                <a:latin typeface="Be Vietnam Bold"/>
              </a:rPr>
              <a:t>Nitrogen and Hydrogen Constituents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9378" y="2566493"/>
            <a:ext cx="10712948" cy="6089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8596" lvl="1" indent="-479298">
              <a:lnSpc>
                <a:spcPts val="6216"/>
              </a:lnSpc>
              <a:buFont typeface="Arial"/>
              <a:buChar char="•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Hydrogen:</a:t>
            </a:r>
          </a:p>
          <a:p>
            <a:pPr marL="1917192" lvl="2" indent="-639064">
              <a:lnSpc>
                <a:spcPts val="6216"/>
              </a:lnSpc>
              <a:buFont typeface="Arial"/>
              <a:buChar char="⚬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Light with very little mass</a:t>
            </a:r>
          </a:p>
          <a:p>
            <a:pPr marL="1917192" lvl="2" indent="-639064">
              <a:lnSpc>
                <a:spcPts val="6216"/>
              </a:lnSpc>
              <a:buFont typeface="Arial"/>
              <a:buChar char="⚬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Difficult to control</a:t>
            </a:r>
          </a:p>
          <a:p>
            <a:pPr marL="958596" lvl="1" indent="-479298">
              <a:lnSpc>
                <a:spcPts val="6216"/>
              </a:lnSpc>
              <a:buFont typeface="Arial"/>
              <a:buChar char="•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Ammonia:</a:t>
            </a:r>
          </a:p>
          <a:p>
            <a:pPr marL="1917192" lvl="2" indent="-639064">
              <a:lnSpc>
                <a:spcPts val="6216"/>
              </a:lnSpc>
              <a:buFont typeface="Arial"/>
              <a:buChar char="⚬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Nitrogen and Hydrogen make up</a:t>
            </a:r>
          </a:p>
          <a:p>
            <a:pPr marL="1917192" lvl="2" indent="-639064">
              <a:lnSpc>
                <a:spcPts val="6216"/>
              </a:lnSpc>
              <a:buFont typeface="Arial"/>
              <a:buChar char="⚬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Similar properties to Hydrogen</a:t>
            </a:r>
          </a:p>
          <a:p>
            <a:pPr marL="1917192" lvl="2" indent="-639064">
              <a:lnSpc>
                <a:spcPts val="6216"/>
              </a:lnSpc>
              <a:buFont typeface="Arial"/>
              <a:buChar char="⚬"/>
            </a:pPr>
            <a:r>
              <a:rPr lang="en-US" sz="4440">
                <a:solidFill>
                  <a:srgbClr val="01003B"/>
                </a:solidFill>
                <a:latin typeface="IBM Plex Sans"/>
              </a:rPr>
              <a:t>Easier to manipulate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endParaRPr lang="en-US" sz="4440">
              <a:solidFill>
                <a:srgbClr val="01003B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685331">
            <a:off x="6083487" y="-3163196"/>
            <a:ext cx="15465517" cy="559570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19175"/>
            <a:ext cx="10387445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01003B"/>
                </a:solidFill>
                <a:latin typeface="Be Vietnam Bold"/>
              </a:rPr>
              <a:t>Project Goals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86621"/>
            <a:ext cx="14541532" cy="544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9056" lvl="1" indent="-479528">
              <a:lnSpc>
                <a:spcPts val="6218"/>
              </a:lnSpc>
              <a:buFont typeface="Arial"/>
              <a:buChar char="•"/>
            </a:pPr>
            <a:r>
              <a:rPr lang="en-US" sz="4442">
                <a:solidFill>
                  <a:srgbClr val="01003B"/>
                </a:solidFill>
                <a:latin typeface="IBM Plex Sans"/>
              </a:rPr>
              <a:t>Implement heat profile into Python/Matlab </a:t>
            </a:r>
          </a:p>
          <a:p>
            <a:pPr marL="959056" lvl="1" indent="-479528">
              <a:lnSpc>
                <a:spcPts val="6218"/>
              </a:lnSpc>
              <a:buFont typeface="Arial"/>
              <a:buChar char="•"/>
            </a:pPr>
            <a:r>
              <a:rPr lang="en-US" sz="4442">
                <a:solidFill>
                  <a:srgbClr val="01003B"/>
                </a:solidFill>
                <a:latin typeface="IBM Plex Sans"/>
              </a:rPr>
              <a:t>Model heat transfer between fuel elements (cells)</a:t>
            </a:r>
          </a:p>
          <a:p>
            <a:pPr marL="959056" lvl="1" indent="-479528">
              <a:lnSpc>
                <a:spcPts val="6218"/>
              </a:lnSpc>
              <a:buFont typeface="Arial"/>
              <a:buChar char="•"/>
            </a:pPr>
            <a:r>
              <a:rPr lang="en-US" sz="4442">
                <a:solidFill>
                  <a:srgbClr val="01003B"/>
                </a:solidFill>
                <a:latin typeface="IBM Plex Sans"/>
              </a:rPr>
              <a:t>Evaluate the total one dimensional heat distribution</a:t>
            </a:r>
          </a:p>
          <a:p>
            <a:pPr marL="959056" lvl="1" indent="-479528">
              <a:lnSpc>
                <a:spcPts val="6218"/>
              </a:lnSpc>
              <a:buFont typeface="Arial"/>
              <a:buChar char="•"/>
            </a:pPr>
            <a:r>
              <a:rPr lang="en-US" sz="4442">
                <a:solidFill>
                  <a:srgbClr val="01003B"/>
                </a:solidFill>
                <a:latin typeface="IBM Plex Sans"/>
              </a:rPr>
              <a:t>Replace Hydrogen with Ammonia</a:t>
            </a:r>
          </a:p>
          <a:p>
            <a:pPr marL="959056" lvl="1" indent="-479528">
              <a:lnSpc>
                <a:spcPts val="6218"/>
              </a:lnSpc>
              <a:buFont typeface="Arial"/>
              <a:buChar char="•"/>
            </a:pPr>
            <a:r>
              <a:rPr lang="en-US" sz="4442">
                <a:solidFill>
                  <a:srgbClr val="01003B"/>
                </a:solidFill>
                <a:latin typeface="IBM Plex Sans"/>
              </a:rPr>
              <a:t>Optimize the performance of the CNTP engine by iterating through physical parameters multiple times</a:t>
            </a:r>
          </a:p>
          <a:p>
            <a:pPr algn="just">
              <a:lnSpc>
                <a:spcPts val="6218"/>
              </a:lnSpc>
            </a:pPr>
            <a:endParaRPr lang="en-US" sz="4442">
              <a:solidFill>
                <a:srgbClr val="01003B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3904">
            <a:off x="-940728" y="8061713"/>
            <a:ext cx="10103966" cy="81566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19175"/>
            <a:ext cx="8714004" cy="107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>
                <a:solidFill>
                  <a:srgbClr val="F8F8F8"/>
                </a:solidFill>
                <a:latin typeface="Be Vietnam Bold"/>
              </a:rPr>
              <a:t>Special Thanks To: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59446">
            <a:off x="13111917" y="-3539846"/>
            <a:ext cx="7814506" cy="630843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586621"/>
            <a:ext cx="16567093" cy="622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8"/>
              </a:lnSpc>
            </a:pPr>
            <a:r>
              <a:rPr lang="en-US" sz="4442">
                <a:solidFill>
                  <a:srgbClr val="F8F8F8"/>
                </a:solidFill>
                <a:latin typeface="IBM Plex Sans"/>
              </a:rPr>
              <a:t>Embry-Riddle Aeronautical University, Undergraduate Research Institution and Space Grant committee </a:t>
            </a:r>
          </a:p>
          <a:p>
            <a:pPr>
              <a:lnSpc>
                <a:spcPts val="6218"/>
              </a:lnSpc>
            </a:pPr>
            <a:endParaRPr lang="en-US" sz="4442">
              <a:solidFill>
                <a:srgbClr val="F8F8F8"/>
              </a:solidFill>
              <a:latin typeface="IBM Plex Sans"/>
            </a:endParaRPr>
          </a:p>
          <a:p>
            <a:pPr>
              <a:lnSpc>
                <a:spcPts val="6218"/>
              </a:lnSpc>
            </a:pPr>
            <a:r>
              <a:rPr lang="en-US" sz="4442">
                <a:solidFill>
                  <a:srgbClr val="F8F8F8"/>
                </a:solidFill>
                <a:latin typeface="IBM Plex Sans"/>
              </a:rPr>
              <a:t>Faculty Mentor: Dr. Darrel Smith</a:t>
            </a:r>
          </a:p>
          <a:p>
            <a:pPr>
              <a:lnSpc>
                <a:spcPts val="6218"/>
              </a:lnSpc>
            </a:pPr>
            <a:endParaRPr lang="en-US" sz="4442">
              <a:solidFill>
                <a:srgbClr val="F8F8F8"/>
              </a:solidFill>
              <a:latin typeface="IBM Plex Sans"/>
            </a:endParaRPr>
          </a:p>
          <a:p>
            <a:pPr>
              <a:lnSpc>
                <a:spcPts val="6218"/>
              </a:lnSpc>
            </a:pPr>
            <a:r>
              <a:rPr lang="en-US" sz="4442">
                <a:solidFill>
                  <a:srgbClr val="F8F8F8"/>
                </a:solidFill>
                <a:latin typeface="IBM Plex Sans"/>
              </a:rPr>
              <a:t>Tristan Muzzy and the Senior Capstone Research Team</a:t>
            </a:r>
          </a:p>
          <a:p>
            <a:pPr>
              <a:lnSpc>
                <a:spcPts val="6218"/>
              </a:lnSpc>
            </a:pPr>
            <a:endParaRPr lang="en-US" sz="4442">
              <a:solidFill>
                <a:srgbClr val="F8F8F8"/>
              </a:solidFill>
              <a:latin typeface="IBM Plex Sans"/>
            </a:endParaRPr>
          </a:p>
          <a:p>
            <a:pPr>
              <a:lnSpc>
                <a:spcPts val="6218"/>
              </a:lnSpc>
            </a:pPr>
            <a:endParaRPr lang="en-US" sz="4442">
              <a:solidFill>
                <a:srgbClr val="F8F8F8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Custom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IBM Plex Sans</vt:lpstr>
      <vt:lpstr>Arial</vt:lpstr>
      <vt:lpstr>Canva Sans</vt:lpstr>
      <vt:lpstr>Be Vietnam</vt:lpstr>
      <vt:lpstr>Be Vietnam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</dc:title>
  <dc:creator>Michelle A. Coe</dc:creator>
  <cp:lastModifiedBy>Coe, Michelle A - (macoe)</cp:lastModifiedBy>
  <cp:revision>1</cp:revision>
  <dcterms:created xsi:type="dcterms:W3CDTF">2006-08-16T00:00:00Z</dcterms:created>
  <dcterms:modified xsi:type="dcterms:W3CDTF">2023-04-14T21:27:33Z</dcterms:modified>
  <dc:identifier>DAFfQryvL-g</dc:identifier>
</cp:coreProperties>
</file>